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7" r:id="rId50"/>
    <p:sldId id="311" r:id="rId51"/>
    <p:sldId id="313" r:id="rId52"/>
    <p:sldId id="314" r:id="rId53"/>
    <p:sldId id="315" r:id="rId54"/>
    <p:sldId id="316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solidFill>
                  <a:srgbClr val="FF0000"/>
                </a:solidFill>
                <a:latin typeface="Times New Roman"/>
                <a:ea typeface="Calibri"/>
              </a:rPr>
              <a:t>Тема:Химия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 душистых веществ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1.Классификация душистых веществ. 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2.Натуральные  душистые вещества.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 основы технологии натуральных душистых веществ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 характеристика основных видов сырья для синтеза натуральных душистых веществ.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3.Синтетические душистые вещества (СДВ).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-основы технологии синтетических душистых веществ. 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 характеристика основных видов сырья для синтеза СДВ.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4. Основы технологии производства СДВ. </a:t>
            </a: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5.Современное состояние потребительского рынка производства синтетических душистых веществ (СДВ). </a:t>
            </a:r>
          </a:p>
          <a:p>
            <a:pPr algn="l"/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15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Классификация </a:t>
            </a:r>
            <a:r>
              <a:rPr lang="ru-RU" sz="2000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душистых веществ по видам использования 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u="sng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  По </a:t>
            </a:r>
            <a:r>
              <a:rPr lang="ru-RU" b="1" u="sng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направлению использования душистые вещества можно </a:t>
            </a:r>
            <a:r>
              <a:rPr lang="ru-RU" b="1" u="sng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подраз</a:t>
            </a:r>
            <a:r>
              <a:rPr lang="ru-RU" b="1" u="sng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-делить на: </a:t>
            </a:r>
            <a:endParaRPr lang="ru-RU" sz="2000" b="1" u="sng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1. Вещества парфюмерного назначения (для составления душистых композиций, предназначенных для изготовления духов, парфюмерной воды или "дневных духов", одеколонов и туалетной воды).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2. Вещества косметического назначения (для придания душистости косметическим изделиям - губной помаде, кремам, лосьонам, пенам).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3. Вещества-отдушки (для мыла, моющих синтетических средств и других изделий бытовой химии).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4. Вещества, фиксирующие запахи (для уменьшения испарения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</a:rPr>
              <a:t>базо-вых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 душистых веществ, а также для интенсификации их запаха в случае синергизма, то есть такого взаимного влияния двух компонентов парфюмерной композиции, которое усиливает их полезные, в данном контексте, и душистые свойства).</a:t>
            </a:r>
            <a:endParaRPr lang="ru-RU" sz="24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33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</a:rPr>
              <a:t>2.Натуральные  душистые вещества (СДВ).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/>
                <a:ea typeface="Calibri"/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Arial"/>
                <a:ea typeface="Times New Roman"/>
              </a:rPr>
              <a:t>            </a:t>
            </a:r>
            <a:r>
              <a:rPr lang="ru-RU" sz="3600" b="1" dirty="0" smtClean="0">
                <a:solidFill>
                  <a:schemeClr val="tx2"/>
                </a:solidFill>
                <a:latin typeface="Arial"/>
                <a:ea typeface="Times New Roman"/>
              </a:rPr>
              <a:t>Душистые </a:t>
            </a:r>
            <a:r>
              <a:rPr lang="ru-RU" sz="3600" b="1" dirty="0">
                <a:solidFill>
                  <a:schemeClr val="tx2"/>
                </a:solidFill>
                <a:latin typeface="Arial"/>
                <a:ea typeface="Times New Roman"/>
              </a:rPr>
              <a:t>вещества растительного происхождения</a:t>
            </a:r>
            <a:endParaRPr lang="ru-RU" sz="36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    К </a:t>
            </a:r>
            <a:r>
              <a:rPr lang="ru-RU" dirty="0">
                <a:solidFill>
                  <a:schemeClr val="tx2"/>
                </a:solidFill>
                <a:latin typeface="Arial"/>
                <a:ea typeface="Calibri"/>
              </a:rPr>
              <a:t>растительным душистым веществам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относятся: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эфирные </a:t>
            </a:r>
            <a:r>
              <a:rPr lang="ru-RU" dirty="0">
                <a:solidFill>
                  <a:schemeClr val="tx2"/>
                </a:solidFill>
                <a:latin typeface="Arial"/>
                <a:ea typeface="Calibri"/>
              </a:rPr>
              <a:t>масла, </a:t>
            </a:r>
            <a:endParaRPr lang="ru-RU" dirty="0" smtClean="0">
              <a:solidFill>
                <a:schemeClr val="tx2"/>
              </a:solidFill>
              <a:latin typeface="Arial"/>
              <a:ea typeface="Calibri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смолы</a:t>
            </a:r>
            <a:r>
              <a:rPr lang="ru-RU" dirty="0">
                <a:solidFill>
                  <a:schemeClr val="tx2"/>
                </a:solidFill>
                <a:latin typeface="Arial"/>
                <a:ea typeface="Calibri"/>
              </a:rPr>
              <a:t>, </a:t>
            </a:r>
            <a:endParaRPr lang="ru-RU" dirty="0" smtClean="0">
              <a:solidFill>
                <a:schemeClr val="tx2"/>
              </a:solidFill>
              <a:latin typeface="Arial"/>
              <a:ea typeface="Calibri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бальзамы 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Calibri"/>
              </a:rPr>
              <a:t> </a:t>
            </a:r>
            <a:r>
              <a:rPr lang="ru-RU" dirty="0">
                <a:solidFill>
                  <a:schemeClr val="tx2"/>
                </a:solidFill>
                <a:latin typeface="Arial"/>
                <a:ea typeface="Calibri"/>
              </a:rPr>
              <a:t>сухое растительное сырье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35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Эфирные масла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Calibri"/>
              </a:rPr>
              <a:t>  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Эфирные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масла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это легколетучие маслянистые жидкости, добываемые из растительного сырья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Эфирное масло распределено по органам растения неравномерно.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Чаще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всего оно сосредоточено в каком-либо одном органе (листьях, цветах, корнях, плодах, корке плодов).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52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Все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эфирномасличное сырье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делятся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на: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     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зерновое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представлено зрелыми плодами и семенами растений семейства зонтичных: кориандр, анис, фенхель, тмин;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    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 травянистое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в основном в листьях, немного в стеблях, ветвях: герань, мята,  базилик, эвкалипт, лавр благородный и другие;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     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цветочное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роза, лаванда,, шалфей, жасмин;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     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корневое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аир, ирис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      другие виды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эфиромасличнюго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сырья - дубовый мох (лишайник).</a:t>
            </a:r>
          </a:p>
          <a:p>
            <a:pPr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08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Химический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 эфирных масел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включает 100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более индивидуальных соединений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типа:</a:t>
            </a:r>
          </a:p>
          <a:p>
            <a:pPr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эфиров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спиртов, альдегидов, кетонов и др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Например, из розового масла удалось выделить 226 соединений, установить, что 184: из них содержатся в масле в количестве не более 1%.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79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u="sng" dirty="0">
                <a:solidFill>
                  <a:schemeClr val="tx2"/>
                </a:solidFill>
                <a:latin typeface="Times New Roman"/>
                <a:ea typeface="Times New Roman"/>
              </a:rPr>
              <a:t>Основы технологии натуральных душистых веществ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  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В зависимости от характера растительного сырья (плоды, листья, почки, кожура), свойств эфирных масел для их извлечения применяют разные способы, позволяющие получить наибольший выход и наилучшее качество продукции. </a:t>
            </a:r>
            <a:endParaRPr lang="ru-RU" dirty="0" smtClean="0">
              <a:solidFill>
                <a:schemeClr val="tx2"/>
              </a:solidFill>
              <a:latin typeface="Arial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                         </a:t>
            </a:r>
            <a:r>
              <a:rPr lang="ru-RU" b="1" u="sng" dirty="0" smtClean="0">
                <a:solidFill>
                  <a:schemeClr val="tx2"/>
                </a:solidFill>
                <a:latin typeface="Arial"/>
                <a:ea typeface="Times New Roman"/>
              </a:rPr>
              <a:t>Методы </a:t>
            </a:r>
            <a:r>
              <a:rPr lang="ru-RU" b="1" u="sng" dirty="0">
                <a:solidFill>
                  <a:schemeClr val="tx2"/>
                </a:solidFill>
                <a:latin typeface="Arial"/>
                <a:ea typeface="Times New Roman"/>
              </a:rPr>
              <a:t>получения эфирных </a:t>
            </a:r>
            <a:r>
              <a:rPr lang="ru-RU" b="1" u="sng" dirty="0" smtClean="0">
                <a:solidFill>
                  <a:schemeClr val="tx2"/>
                </a:solidFill>
                <a:latin typeface="Arial"/>
                <a:ea typeface="Times New Roman"/>
              </a:rPr>
              <a:t>масел:</a:t>
            </a:r>
            <a:endParaRPr lang="ru-RU" b="1" u="sng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 1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. </a:t>
            </a:r>
            <a:r>
              <a:rPr lang="ru-RU" b="1" u="sng" dirty="0">
                <a:solidFill>
                  <a:schemeClr val="tx2"/>
                </a:solidFill>
                <a:latin typeface="Arial"/>
                <a:ea typeface="Times New Roman"/>
              </a:rPr>
              <a:t>Механический метод </a:t>
            </a:r>
            <a:r>
              <a:rPr lang="ru-RU" u="sng" dirty="0">
                <a:solidFill>
                  <a:schemeClr val="tx2"/>
                </a:solidFill>
                <a:latin typeface="Arial"/>
                <a:ea typeface="Times New Roman"/>
              </a:rPr>
              <a:t>(прессование)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. Механическому воздействию подвергаются главным образом цитрусовые плоды, содержащие в корке большое количество эфирного масла. </a:t>
            </a:r>
            <a:endParaRPr lang="ru-RU" dirty="0" smtClean="0">
              <a:solidFill>
                <a:schemeClr val="tx2"/>
              </a:solidFill>
              <a:latin typeface="Arial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Масла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получают выжиманием (прессованием) корок или целых плодов с последующим отделением эфирного масла от сока на сепараторе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Эфирное масло, полученное этим методом, обладает натуральным ароматом. Выход эфирных масел из 1000 плодов: лимонное масло - 360-600 граммов, мандариновое - 4100 граммов, померанцевое - 700-800 граммов.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821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2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 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Метод отгонки водяным паром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этим методом получают розовое, мятное, гераниевое масла.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Метод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основан на летучести эфирных масел с парами воды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Сущность метода заключается в том, что при обработке эфиромасличного сырья паром эфирное масло переходит в паровую фазу и в смеси с водяными парами конденсируется, а затем отделяется от воды. Перегонка всегда протекает при температурах ниже 100°С.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776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3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. </a:t>
            </a:r>
            <a:r>
              <a:rPr lang="ru-RU" b="1" u="sng" dirty="0">
                <a:solidFill>
                  <a:schemeClr val="tx2"/>
                </a:solidFill>
                <a:latin typeface="Arial"/>
                <a:ea typeface="Times New Roman"/>
              </a:rPr>
              <a:t>Метод извлечения эфирных масел с помощью нелетучих растворителей (спирта).</a:t>
            </a:r>
            <a:endParaRPr lang="ru-RU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Получение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эфирных масел с помощью нелетучих растворителей называется </a:t>
            </a:r>
            <a:r>
              <a:rPr lang="ru-RU" i="1" dirty="0">
                <a:solidFill>
                  <a:schemeClr val="tx2"/>
                </a:solidFill>
                <a:latin typeface="Arial"/>
                <a:ea typeface="Times New Roman"/>
              </a:rPr>
              <a:t>мацерацией (настаиванием</a:t>
            </a:r>
            <a:r>
              <a:rPr lang="ru-RU" i="1" dirty="0" smtClean="0">
                <a:solidFill>
                  <a:schemeClr val="tx2"/>
                </a:solidFill>
                <a:latin typeface="Arial"/>
                <a:ea typeface="Times New Roman"/>
              </a:rPr>
              <a:t>).</a:t>
            </a:r>
          </a:p>
          <a:p>
            <a:pPr>
              <a:spcAft>
                <a:spcPts val="0"/>
              </a:spcAft>
              <a:buFontTx/>
              <a:buChar char="-"/>
            </a:pP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 Этот метод применяется для извлечения масел из цветов, содержащих незначительное количество масел (фиалки, ландыша, жасмина, резеды). </a:t>
            </a:r>
            <a:endParaRPr lang="ru-RU" dirty="0" smtClean="0">
              <a:solidFill>
                <a:schemeClr val="tx2"/>
              </a:solidFill>
              <a:latin typeface="Arial"/>
              <a:ea typeface="Times New Roman"/>
            </a:endParaRPr>
          </a:p>
          <a:p>
            <a:pPr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Сущность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метода заключается в получении настоев при помощи настаивания цветов на спирте. Опыт показывает, что при мацерации все растворимые компоненты полностью извлекаются в течение 7 дней настаивания при температуре 20-25°С. Затем профильтрованные настои выдерживаются в прохладном темном помещении при температуре 10-14°С в течение срока, указанного для каждого настоя отдельно.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507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Перколяция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этот метод извлечения эфирных масел состоит в том, что сырье извлекается все время свежим спиртом, обладающим максимальной растворяющей силой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 этом душистые вещества полностью извлекаются из сырья уже в течение 2-3 дней вместо 7 при мацерации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26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Arial"/>
                <a:ea typeface="Times New Roman"/>
              </a:rPr>
              <a:t>  4</a:t>
            </a:r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. </a:t>
            </a:r>
            <a:r>
              <a:rPr lang="ru-RU" b="1" u="sng" dirty="0">
                <a:solidFill>
                  <a:schemeClr val="tx2"/>
                </a:solidFill>
                <a:latin typeface="Arial"/>
                <a:ea typeface="Times New Roman"/>
              </a:rPr>
              <a:t>Экстракция 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 извлечение эфирных масел летучими растворителями, а полученные масла называются экстрактными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Экстракция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проводится при комнатной температуре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Метод заключается в получении высококачественных экстрактных масел путем извлечения их из растительного сырья сжиженными газами - углекислым, пропаном,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бутаном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Извлекаются все растворимые части растения с примесью восков, смол и других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При этом используются низкие температуры, поэтому продукты не разлагаются и по запаху наиболее близки к исходному сырью. Все экстрактные масла в некоторой степени окрашены и выпускаются в виде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воско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-,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смоло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-,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салоподобных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масел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Arial"/>
                <a:ea typeface="Times New Roman"/>
              </a:rPr>
              <a:t>. 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Из этих масел путем обработки их спиртом для отделения примесей (восков, жира) и последующей отгонки спирта получают абсолютные масла. Экстрактные масла обладают большой полнотой, цельностью, тонкостью запаха, наиболее близки к запаху исходных растений, обладают способностью заглушать запах спирта в парфюмерных изделиях, поэтому считаются наиболее высококачественными.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0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 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1.Классификация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душистых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веществ.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4" name="Объект 3" descr="http://v.900igr.net:10/datas/fizkultura/Parfjumerija/0007-007-Klassifikatsija-dushistykh-veschestv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1775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5. 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 </a:t>
            </a:r>
            <a:r>
              <a:rPr lang="ru-RU" u="sng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анфлеража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 динамической сорбции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анфлеража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основан на способности эфирных масел переходить в газовую фазу, а затем адсорбироваться жирами или твердыми адсорбентами (активный уголь,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силика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-гель).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Душистые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вещества, полученные методом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анфлеража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называются цветочными помадами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894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u="sng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характеристика основных видов сырья для синтеза натуральных душистых веществ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lang="ru-RU" sz="2900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Наибольшее </a:t>
            </a:r>
            <a:r>
              <a:rPr lang="ru-RU" sz="2900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применение в парфюмерно-косметической промышленности имеют следующие эфирные масла.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9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Анисовое</a:t>
            </a:r>
            <a:r>
              <a:rPr lang="ru-RU" sz="29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содержится в анисе (анис разводится во всех частях света), получают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предварительно измельченных плодов. В нем содержится 80-90% анетола. Применяется целиком в парфюмерно-кос-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метической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промышленности, а также как сырье для выделения анетола и синтеза анисового альдегида.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9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9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Масло </a:t>
            </a:r>
            <a:r>
              <a:rPr lang="ru-RU" sz="2900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азалии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из азалии (дикорастущий кустарник), экстракцией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петролейным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эфиром из свежесобранных и воздушно-сухих цветов. Основная часть масла (35%) - смесь труднолетучих соединений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тритерпе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-нового строения,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сесквитерпенов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фенолов. Абсолютное масло применяется целиком в композициях высших сортов парфюмерных изделий.</a:t>
            </a:r>
          </a:p>
          <a:p>
            <a:pPr marL="0" indent="0">
              <a:buNone/>
            </a:pPr>
            <a:r>
              <a:rPr lang="ru-RU" sz="29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</a:t>
            </a:r>
            <a:r>
              <a:rPr lang="ru-RU" sz="29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Базиликовое</a:t>
            </a:r>
            <a:r>
              <a:rPr lang="ru-RU" sz="2900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содержится в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эвгинольном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базилике, получают его </a:t>
            </a:r>
            <a:r>
              <a:rPr lang="ru-RU" sz="29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гидродистилляцией</a:t>
            </a:r>
            <a:r>
              <a:rPr lang="ru-RU" sz="29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предварительно измельченных свежих стеблей, применяют в производстве душистых веществ для получения эвгенола (60-70%), изоэвгенола</a:t>
            </a:r>
            <a:endParaRPr lang="ru-RU" sz="2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72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rgbClr val="000000"/>
                </a:solidFill>
                <a:latin typeface="Arial"/>
                <a:ea typeface="Times New Roman"/>
              </a:rPr>
              <a:t>-</a:t>
            </a:r>
            <a:r>
              <a:rPr lang="ru-RU" b="1" i="1" dirty="0" err="1" smtClean="0">
                <a:solidFill>
                  <a:schemeClr val="tx2"/>
                </a:solidFill>
                <a:latin typeface="Arial"/>
                <a:ea typeface="Times New Roman"/>
              </a:rPr>
              <a:t>Резиноид</a:t>
            </a:r>
            <a:r>
              <a:rPr lang="ru-RU" b="1" i="1" dirty="0" smtClean="0">
                <a:solidFill>
                  <a:schemeClr val="tx2"/>
                </a:solidFill>
                <a:latin typeface="Arial"/>
                <a:ea typeface="Times New Roman"/>
              </a:rPr>
              <a:t> </a:t>
            </a:r>
            <a:r>
              <a:rPr lang="ru-RU" b="1" i="1" dirty="0">
                <a:solidFill>
                  <a:schemeClr val="tx2"/>
                </a:solidFill>
                <a:latin typeface="Arial"/>
                <a:ea typeface="Times New Roman"/>
              </a:rPr>
              <a:t>дубового мха</a:t>
            </a:r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 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 содержится в дубовом мхе (лишайнике), произрастающем на дубе, сосне, ели и на некоторых фруктовых деревьях. Получают экстракцией этиловым спиртом,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петролейным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 эфиром или ацетоном, предварительно промытого и высушенного мха. Используется целиком для композиций в парфюмерии и отдушек для косметики и туалетного мыла.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Arial"/>
                <a:ea typeface="Times New Roman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Arial"/>
                <a:ea typeface="Times New Roman"/>
              </a:rPr>
              <a:t>Бергамотное</a:t>
            </a:r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 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 содержится в бергамоте (разводится в субтропических странах, в СНГ и Закавказье - не плодоносит). Получают выжиманием душистой кожуры и околоплодников плодов бергамота. Масло содержит 40-49%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линалилацетата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. Используется целиком для композиций и отдушек, а также для получения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линолилацетата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Arial"/>
                <a:ea typeface="Times New Roman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Arial"/>
                <a:ea typeface="Times New Roman"/>
              </a:rPr>
              <a:t>Гвоздичное</a:t>
            </a:r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 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- содержится в гвоздичном дереве (распространено в тропических странах, в СНГ не произрастает). Получают его экстракцией и 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 нераспустившихся бутонов (</a:t>
            </a:r>
            <a:r>
              <a:rPr lang="ru-RU" dirty="0" err="1">
                <a:solidFill>
                  <a:schemeClr val="tx2"/>
                </a:solidFill>
                <a:latin typeface="Arial"/>
                <a:ea typeface="Times New Roman"/>
              </a:rPr>
              <a:t>гвоздичек</a:t>
            </a:r>
            <a:r>
              <a:rPr lang="ru-RU" dirty="0">
                <a:solidFill>
                  <a:schemeClr val="tx2"/>
                </a:solidFill>
                <a:latin typeface="Arial"/>
                <a:ea typeface="Times New Roman"/>
              </a:rPr>
              <a:t>). Масло содержит 70-90% эвгенола и служит сырьем для получения эвгенола и изоэвгенола, а также применяется в композициях, отдушках и ароматических эссенциях.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668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Гераниевое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их герани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свежей зелени. Масло содержит 25-45%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40-75%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цитронеллола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Используется целиком для композиций.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Масло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змееголовника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из змееголовника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предварительно измельченной надземной части растения. Содержит 30—70%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25-30%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Применяется в производстве душистых веществ для получения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иононов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метилио-нонов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его эфиров.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Ирисовое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экстракцией из сухого измельченного корневища ириса. Используется для композиций в парфюмерии и отдушек в косметике.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Кориандровое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предварительно измельченных семян кориандра, а также экстракцией парными растворителями. Масло содержит 60-70%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линалоола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применяется для получения этого вещества и его эфиров, а также для получения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иононов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метилиононов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Лавандовое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получают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гидродистилляцией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соцветия и зеленых частей свежей лаванды. Содержит 36-60%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линалилацетата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 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22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rgbClr val="000000"/>
                </a:solidFill>
                <a:latin typeface="Arial"/>
                <a:ea typeface="Times New Roman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Лимонное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из кожуры плодов лимона механическим выжиманием или экстракцией летучими растворителями. Содержит до 90% терпенов, в том числе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лимонен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Используется целиком в композициях и парфюмерии.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Масло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мускатного шалфея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из мускатного шалфея экстракцией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петролейным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эфиром или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свежего цветущего шалфея. Содержит 42-65%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линалилацетата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Применяется в парфюмерно-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косметическои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промышленности целиком в композициях, а также для получения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линалилацетата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Эфирное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масло перечной мяты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свежей или подсушенной травы мяты перечной. Содержит 46-70% ментола и 9-12%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ментока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Применяется в парфюмерно-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косметическои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промышленности целиком для композиций и отдушек, а также для выделения из масла ментола.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371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Пачулиевое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из надземной части растения пачули. Содержит до 50%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пачулины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до 45%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пачулиевых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спиртов. Используется целиком в композициях в парфюмерии и для отдушек в косметике.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Розовое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экстракцией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петролейным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эфиром из предварительно ферментированных лепестков цветка розы эфирномасличной или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Масло содержит 30-36%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цитронеллола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20%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35-40% фенилэтилового спирта; применяется целиком для композиций высших сортов парфюмерных изделий.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Тминное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из плодов тмина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предварительно измельченных плодов. Содержит 50-60%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карвона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до 30%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лимонена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Используется в парфюмерной промышленности для композиций и отдушек, а также является сырьем для производства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лимонена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карвона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дигидрокарвеола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его эфиров.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17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Фенхельное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получают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предварительно измельченных на вальцах плодов фенхеля (разводится почти во всех частях света). Содержит 50-60% анетола. Применяется в парфюмерно-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косметическои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промышленности для изготовления композиций и отдушек, а также как сырье для выделения анетола и других синтезов.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Эвкалиптовое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получают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гидродистилляцией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из листьев и молодых побегов эвкалипта. Содержит 40-82%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цинеола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Используется в парфюмерно-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косметическои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промышленности для композиций и отдушек, а также является сырьем для синтеза душистых веществ.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130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  <a:latin typeface="Arial"/>
                <a:ea typeface="Times New Roman"/>
              </a:rPr>
              <a:t>Сухое растительное сырье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 </a:t>
            </a:r>
            <a:r>
              <a:rPr lang="ru-RU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Сухое 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растительное сырье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высушенные душистые части растений (семена, плоды, корни) и лишайники (дубовый мох), применяются в виде спиртовых настоев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всех древесных мхов в парфюмерии чаще всего используется дубовый. Он придает духам оттенки свежести и зелени, напоминающие анис. Это необходимо для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шипровых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или зеленых духов с запахом свежести.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190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Существуют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растения (гвоздика, корица, ваниль), из которых эфирное масло может быть получено только после высушивания и длительного хранения, так как  душистое начало образуется в результате происходящих при этом ферментативных процессов.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Спиртовые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настои сухого растительного сырья представляют собой ценную составную часть духов, так как обладают полным и стойким запахом.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</a:t>
            </a:r>
            <a:r>
              <a:rPr lang="ru-RU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Смолы 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бальзамы.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самому древнему парфюмерному сырью относят смолы и бальзамы. Мирра, ладан 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гальбан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использовали еще египтяне. Смолы и бальзамы - это продукты, вытекающие из надрезов некоторых деревьев. Смолы - твердые, липкие выделения, нерастворимые в воде, растворимые в скипидаре, спирте; содержат эфирные масла. К смолам относятся ладан,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гальбан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мирра, стиракс.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10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0000"/>
                </a:solidFill>
                <a:latin typeface="Arial"/>
                <a:ea typeface="Times New Roman"/>
              </a:rPr>
              <a:t>- 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Ладан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(от латинского «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incensum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 - сжигаемый в качестве жертвоприношения) обладает древесным, пряным, лимонным запахом, похожим на камфару. Лучшим сортом является ладан росной (бензойная смола). Ладан собирают из надреза коры тропического дерева семейства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бурзеровых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растущих в Восточной Африке и на Среднем Востоке. Смола бледно-желтого или оранжевого цвета, застывая, превращается в темное и твердое вещество.</a:t>
            </a:r>
          </a:p>
          <a:p>
            <a:pPr marL="0" indent="0">
              <a:spcAft>
                <a:spcPts val="0"/>
              </a:spcAft>
              <a:buNone/>
            </a:pPr>
            <a:endParaRPr lang="ru-RU" i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Гальбан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смола, получаемая из травянистых растений рода ферула, растущих в горах Туркмении и Ирана. Затвердевший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гальбан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представляет собой беловатый конкремент, очень пахучий со свежими и одновременно лесными животными ароматами. Парфюм Мисс Диор включает аромат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гальбана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Мирра</a:t>
            </a:r>
            <a:r>
              <a:rPr lang="ru-RU" sz="2800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ароматическая смола, вытекающая из надреза коры ствола кустарника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Commiphora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myrrha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произрастающего в Африке, Азии, Аравии. Застывшая смола желтоватого, красноватого или бурого цвета, обладает сильным специфическим запахом, напоминающим одновременно лимон и розмарин. Эфирное масло (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мирол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), входящее в состав мирры, обладает антисептическим свойством, благодаря чему мирру использовали для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бальзамирования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12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cf.ppt-online.org/files/slide/f/FQ8pM9vSIrhyaX6LiOPCNV1lsx54WtofuJEewU/slide-13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4239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solidFill>
                  <a:schemeClr val="tx2"/>
                </a:solidFill>
                <a:latin typeface="Arial"/>
                <a:ea typeface="Times New Roman"/>
              </a:rPr>
              <a:t>Душистые вещества животного происхождения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Душистые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вещества животного происхождения - это высушенные железы самцов некоторых животных или выделения желез внутренней секреции и других органов.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Мускус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зернистое вещество темно-коричневого цвета, получаемое из высушенных желез внутренней секреции самца оленя кабарги, обитающего в Восточной Сибири. Запах лошадиного пота и мочи. Основой являются циклические кетоны.                                                 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При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растворении в спирте и настаивании дает очень приятный запах. Запах мускуса очень стоек: в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Тавризе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(Иран) находится единственная в своем роде «душистая» мечеть. Стены ее клали на растворе, к которому был добавлен мускус. Этот запах ощущается и сейчас, более 600 лет спустя.</a:t>
            </a:r>
          </a:p>
          <a:p>
            <a:pPr marL="0" indent="0"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Амбра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жирная, воскообразная масса зеленовато-серого цвета с запахом ладана. Амбру находят в виде кусков различной величины на поверхности океанов, во внутренностях и выделениях кашалотов. Основные составные части - </a:t>
            </a:r>
            <a:r>
              <a:rPr lang="ru-RU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амбраин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 бензойная кислота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89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Цибет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выделения кота виверра, обитающего в Северной Африке, Азии; желтоватая липкая масса с сильным специфическим запахом. Главная составная часть - кетон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цибетон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При смешивании с другими компонентами  парфюмерных композиций вещество теряет резкость запаха и придает духам оттенки животного тепла и чувственности.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Кастореум</a:t>
            </a:r>
            <a:r>
              <a:rPr lang="ru-RU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(бобровая струя) </a:t>
            </a:r>
            <a:r>
              <a:rPr lang="ru-RU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 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пахучее выделение внутренних желез бобра. Это маслянистое желтоватое вещество обладает резким дегтярным запахом.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Кастореум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создает теплую, животную ноту, близкую к запаху кожи, и парфюмеры используют его в восточных, шип-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ровых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композициях, а также в мужской парфюмерии. Стойкость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кастореума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чрезвычайно высока.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1011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</a:rPr>
              <a:t>3.Синтетические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</a:rPr>
              <a:t>душистые вещества (СДВ).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u-RU" sz="4000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sz="4000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Синтетические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душистые вещества - это продукты химической переработки нефти, каменного угля, древесины, эфирных масел.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               Они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подразделяются на 2 группы: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1.Собственно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синтетические, 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получаемые органическим синтезом из продуктов химической переработки каменноугольного дегтя, нефти, торфа;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2. Искусственные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- путем выделения индивидуальных веществ химическими методами из натуральных эфирных масел, продуктов растительного и животного происхождения.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358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По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виду химических соединений синтетические душистые вещества подразделяются на 9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групп:</a:t>
            </a:r>
            <a:endParaRPr lang="ru-RU" sz="28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800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1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. Углеводороды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Дифенилметан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получают синтетически из бензола и хлористого бензола, в природных эфирных маслах не найден. Имеет запах апельсина с примесью запаха герани.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Лимонен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померанцевом, лимонном, тминном и других эфирных маслах. Получают его фракционной перегонкой эфирных масел, а также синтетически из а-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терпионела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нагреванием с бисульфатом натрия. Имеет запах лимона.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Парацимол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- содержится в тминном, мускатном, шалфее и других эфирных маслах. Получают его синтетически дегидратацией различных терпенов. Имеет запах тмина.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719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2. Спирты</a:t>
            </a:r>
            <a:endParaRPr lang="ru-RU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Гераниол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- содержится в розовом, гераниевом,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цитронелловом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маслах, в масле лимонной полыни и других эфирных маслах. Его выделяют из природных эфирных масел, содержащих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гераниол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, через его двойное соединение с хлористым кальцием. Имеет запах розы Нерол - содержится в розовом, гераниевом, бергамотном и других эфирных маслах. Его выделяют восстановлением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или изомеризацией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Имеет запах розы, но более нежный, чем у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гераниола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Цитронеллол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гераниевом эфирном масле, имеет запах розы. Получают каталитическим восстановлением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или из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цитронеллового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масла.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Терпинеол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померанцевом, гераниевом, камфорном маслах. Получается обработкой терпентинного масла, содержащего до 70%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пиненов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, смесью серной кислот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толуолсульфокислот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Имеет запах сирени.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Линалоол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кориандровом, розовом, апельсиновом и других эфирных маслах. Получают фракционированной разгонкой кориандрового масла в вакууме. Имеет запах ландыша.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1379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Бензиловый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 спирт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гвоздичном масле туберозы, получают омылением хлористого бензила раствором кальцинированной соды с последующей очисткой. Имеет слабый ароматический запах.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β-Фенилэтиловый спирт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виде эфиров в гераниевом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перолиевом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маслах; является составной частью розового масла. Получается взаимодействием бензола с оксидом этилена в присутствии катализатора хлористого алюминия. В разбавленном состоянии имеет запах розы.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Фенилпропиловый спирт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виде эфиров найден в смолах, бальзамах и в американском стираксе. Получают его каталитическим восстановлением коричного альдегида. Имеет слабый запах гиацинта.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Коричный спирт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виде эфиров в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перунском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бальзаме, масле гиацинта. Получают его восстановлением коричного альдегида водородом или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алюмикатами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спиртов. Имеет тонкий запах гиацинта.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02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a typeface="Calibri"/>
              </a:rPr>
              <a:t>                            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Простые эфиры</a:t>
            </a: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Дифенилолоксид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найден. Его получают синтезом из хлорбензола и фенолята калия. Имеет запах апельсина с примесью запаха герани.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Эвгенол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гвоздичном масле и масле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коллурии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Его получают из гвоздичного масла, содержащего эвгенол до 90%, а также синтезом из гваякола. Напоминает запах гвоздики.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Изоэвгенол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масле мускатного шалфея и других эфирных маслах. Получают изоэвгенол из масла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эвгенольного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базилика или гвоздичного масла, а также синтезом из гваякола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пропионовой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кислоты. Имеет запах гвоздики, но более нежный, чем у эвгенола.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907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Метиловый спирт - (яра-яра)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обнаружен. Получают взаимодействием соответствующего спирта (метилового) с (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-нафтолом в присутствии серной кислоты с последующей очисткой и сублимацией. Имеет запах черемухи.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r>
              <a:rPr lang="ru-RU" i="1" dirty="0">
                <a:solidFill>
                  <a:schemeClr val="tx2"/>
                </a:solidFill>
                <a:ea typeface="Calibri"/>
              </a:rPr>
              <a:t>Этиловый эфир - (</a:t>
            </a:r>
            <a:r>
              <a:rPr lang="ru-RU" i="1" dirty="0" err="1">
                <a:solidFill>
                  <a:schemeClr val="tx2"/>
                </a:solidFill>
                <a:ea typeface="Calibri"/>
              </a:rPr>
              <a:t>веролинбромелия</a:t>
            </a:r>
            <a:r>
              <a:rPr lang="ru-RU" i="1" dirty="0">
                <a:solidFill>
                  <a:schemeClr val="tx2"/>
                </a:solidFill>
                <a:ea typeface="Calibri"/>
              </a:rPr>
              <a:t>)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 - в природных эфирных маслах не обнаружен. Получают взаимодействием этилового спирта с (3-нафтолом в присутствии серной кислоты с последующей очисткой и сублимацией. Обладает фруктовым запахом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45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ea typeface="Calibri"/>
              </a:rPr>
              <a:t>                           4</a:t>
            </a:r>
            <a:r>
              <a:rPr lang="ru-RU" b="1" dirty="0">
                <a:solidFill>
                  <a:schemeClr val="tx2"/>
                </a:solidFill>
                <a:ea typeface="Calibri"/>
              </a:rPr>
              <a:t>. Сложные </a:t>
            </a:r>
            <a:r>
              <a:rPr lang="ru-RU" b="1" dirty="0" smtClean="0">
                <a:solidFill>
                  <a:schemeClr val="tx2"/>
                </a:solidFill>
                <a:ea typeface="Calibri"/>
              </a:rPr>
              <a:t>эфиры</a:t>
            </a: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Линалилацетат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масле мускатного шалфея, лавандовом, бергамотном и других эфирных маслах; получают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ацетилированием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линелоола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уксусным альдегидом. Имеет запах, напоминающий запах бергамотного масла.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Терпинилацетат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найден. Его получают взаимодействием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терпинеола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 уксусным альдегидом в присутствии катализатора. Обладает цветочным запахом.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Бензилацетат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маслах жасмина, гиацинта, гардении. Получают взаимодействием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бензилово-го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спирта или хлористого бензила с производными уксусной кислоты. В разбавленном виде напоминает запах цветов жасмина.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8864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Изомилсалицилат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найден. Получают взаимодействием салициловой кислоты с этиловым спиртом в присутствии серной кислоты. Обладает запахом цветов.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Бензилсалицилат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обнаружен. Получают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переэтерефикацией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метилового эфира салициловой кислоты с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бензиловым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спиртом. Имеет слабый бальзамический запах.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Этилцианамат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найден в некоторых эфирных маслах. Получают взаимодействием коричной кислоты с этиловым спиртом в присутствии серной кислоты. Имеет слабый бальзамический запах с цветочной нотой.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Метилантранилат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обнаружен. Получают взаимодействием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антраниловой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кислоты с метиловым спиртом с последующей очисткой, вакуум-разгонкой и перекристаллизацией. Имеет запах цветов апельсинового дерева.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2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chemeClr val="tx2"/>
                </a:solidFill>
                <a:latin typeface="Times New Roman"/>
                <a:ea typeface="Calibri"/>
              </a:rPr>
              <a:t>Первую попытку классификации всех запахов сделал ещё Аристотель в IV веке до н.э., который разделил их на шесть основных: 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сладкие,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-кислые,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-острые,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-терпкие,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-сочные,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-зловонные.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688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  <a:ea typeface="Calibri"/>
              </a:rPr>
              <a:t>                                     5. Лактоны</a:t>
            </a: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Кумарин 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- встречается в виде глюкозидов в бобах тонка и в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ячменнике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Получают конденсацией салицилового альдегида с уксусным ангидридом и последующей циклизацией. Синтез многостадийный. Обладает запахом свежего сена.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Пентадеканолид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продуктах не найден. Метод получения - сложный многостадийный синтез. Имеет запах мускуса.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3508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6. Альдегиды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Цитраль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эфирном масле лимонной полыни и змееголовника. Получают его химической переработкой кориандрового масла, а также синтезом из изопрена и ацетилена. Имеет запах лимона (сильный).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Гидрооксицитронеллаль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найден. Получают его гидратацией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биосульфитного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соединения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цитронелладя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Имеет запах липы с нотой ландыша.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Бензальдегид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- найден в маслах горького миндаля, апельсина, акации, гиацинта и других. Получают окислением толуола. Имеет запах горького миндаля.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Фенилуксусный альдегид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природе не найден. Получают окислением фенилэтилового спирта. Обладает сильным запахом гиацинта.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073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Обепин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анисовом,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фенхельном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, укропном и других маслах, содержащих анетол. Получают хромпиком или синтетическим окислением метилового эфира паракрезола персульфатом калия. Запах его напоминает запах цветов боярышника.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Гелиотропин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найден в стручках ванили и в эфирном масле цветов гелиотропа. Получают его изомеризацией сафрола с последующим окислением хромовой смесью. Имеет сильный запах цветов гелиотропа.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r>
              <a:rPr lang="ru-RU" i="1" dirty="0">
                <a:solidFill>
                  <a:schemeClr val="tx2"/>
                </a:solidFill>
                <a:ea typeface="Calibri"/>
              </a:rPr>
              <a:t>Ванилин 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 содержится в стручках ванили. Наиболее распространены способы получения ванилина из лигнина и гваякола. Имеет сильный запах ванили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55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Жасмин-альдегид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природных эфирных маслах не найден. Получают конденсацией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бензальдегида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энан-товым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альдегидом. В разбавленном состоянии напоминает запах цветов жасмина.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Цикламен-альдегид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природе не найден. Метод получения - синтез многостадийный и сложный. Обладает запахом цветов цикламена.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103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7. Кетоны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 err="1">
                <a:solidFill>
                  <a:schemeClr val="tx2"/>
                </a:solidFill>
                <a:latin typeface="Times New Roman"/>
                <a:ea typeface="Times New Roman"/>
              </a:rPr>
              <a:t>Ионон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смесь изомеров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ионона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, обнаружена в ряде продуктов, но в незначительных количествах.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Ионон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получают из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цитральсодержащих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эфирных масел или синтетически — конденсацией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 ацетоном. При разбавлении напоминает запах фиалки.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Изометилионон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пралил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) - в природных эфирных маслах не обнаружен. Получают его из окисленного кориандрового масла или из синтетического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цитраля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конденсацией последнего с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метилэтилкетоном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. Его запах при разбавлении напоминает запах фиалки.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725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8. </a:t>
            </a:r>
            <a:r>
              <a:rPr lang="ru-RU" b="1" dirty="0" err="1">
                <a:solidFill>
                  <a:schemeClr val="tx2"/>
                </a:solidFill>
                <a:latin typeface="Times New Roman"/>
                <a:ea typeface="Times New Roman"/>
              </a:rPr>
              <a:t>Нитросоединения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 производных </a:t>
            </a:r>
            <a:r>
              <a:rPr lang="ru-RU" b="1" dirty="0" err="1">
                <a:solidFill>
                  <a:schemeClr val="tx2"/>
                </a:solidFill>
                <a:latin typeface="Times New Roman"/>
                <a:ea typeface="Times New Roman"/>
              </a:rPr>
              <a:t>аролхатического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 ряда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Мускус амбровый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  в продуктах растительного и животного происхождения не найден. Метод получения - многостадийный синтез. Напоминает запах мускуса.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Мускус-кетон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в природе не обнаружен. Получается в процессе сложного и многостадийного синтеза. Напоминает запах мускуса.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2732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9. Основания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Индол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- содержится в маслах жасмина, цветов померанца,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пиролиевом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и некоторых других маслах. Наиболее распространенный способ получения - восстановление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Times New Roman"/>
              </a:rPr>
              <a:t>индоксина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с последующими разделением и очисткой. Обладает запахом жасмина.</a:t>
            </a:r>
            <a:endParaRPr lang="ru-RU" sz="2800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5061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a typeface="Calibri"/>
                <a:cs typeface="Times New Roman"/>
              </a:rPr>
              <a:t>4. Основы технологии производства СДВ.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Промышленный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синтез душистых веществ начался в Советском Союзе в 1927 г., когда в Москве были созданы экспериментальный завод и научно-исследовательская лаборатория по синтезу душистых веществ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endParaRPr lang="ru-RU" sz="3600" dirty="0">
              <a:solidFill>
                <a:schemeClr val="tx2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90492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indent="0" algn="ctr">
              <a:lnSpc>
                <a:spcPts val="1320"/>
              </a:lnSpc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Ученые- химики:, по синтезу душистых веществ:</a:t>
            </a: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-акад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П. П. Шорыгина, 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акад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С. С. </a:t>
            </a:r>
            <a:r>
              <a:rPr lang="ru-RU" sz="20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Наметкина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</a:t>
            </a: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кад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В. М. Родионова, 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Л. Я. Брюсовой, 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В. Н.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Белова</a:t>
            </a:r>
          </a:p>
          <a:p>
            <a:pPr lvl="0" indent="0" algn="just">
              <a:lnSpc>
                <a:spcPts val="1320"/>
              </a:lnSpc>
              <a:buNone/>
            </a:pP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  1940 г.-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производство синтетических душистых веществ в СССР достигло более 600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т.;</a:t>
            </a:r>
          </a:p>
          <a:p>
            <a:pPr marL="628650" lvl="0" indent="-285750" algn="just">
              <a:lnSpc>
                <a:spcPts val="1320"/>
              </a:lnSpc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1946 г. был создан Всесоюзный научно-исследовательский институт синтетических и натуральных душистых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веществ;</a:t>
            </a:r>
          </a:p>
          <a:p>
            <a:pPr marL="628650" lvl="0" indent="-285750" algn="just">
              <a:lnSpc>
                <a:spcPts val="1320"/>
              </a:lnSpc>
              <a:buFontTx/>
              <a:buChar char="-"/>
            </a:pP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1948 г. пущен в эксплуатацию Калужский комбинат синтетических душистых веществ, ставший крупнейшим в мире специализированным предприятием по производству душистых веществ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lvl="0" indent="254000" algn="just">
              <a:lnSpc>
                <a:spcPts val="1320"/>
              </a:lnSpc>
            </a:pP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разработкам ВНИИСНДВ и его калужского филиала построены и успешно функционируют крупные промышленные установки по синтезу ментола из мета-крезола,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из изопрена, анетола из анизола. Это в значительной мере сократило дефицит продуктов, которые получались раньше из эфирных масел, и обогатило промышленность опытом проведения в крупном промышленном масштабе таких процессов, как селективное каталитическое гидрирование, ацетиленовый синтез, эффективная вакуум-ректификация и др.</a:t>
            </a:r>
          </a:p>
          <a:p>
            <a:pPr lvl="0" indent="254000" algn="just">
              <a:lnSpc>
                <a:spcPts val="1320"/>
              </a:lnSpc>
            </a:pP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числу удач химии душистых веществ можно отнести синтезы пара-трет-</a:t>
            </a:r>
            <a:r>
              <a:rPr lang="ru-RU" sz="15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бутилциклогексилацетата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макроциклических </a:t>
            </a:r>
            <a:r>
              <a:rPr lang="ru-RU" sz="15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оксалактонов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15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санталидола</a:t>
            </a:r>
            <a:r>
              <a:rPr lang="ru-RU" sz="15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Эти синтезы были впервые разработаны во ВНИИСНДВ и в 50-х годах освоены производством. Теперь эти продукты вырабатываются рядом зарубежных фирм.</a:t>
            </a:r>
            <a:endParaRPr lang="ru-RU" sz="15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628650" lvl="0" indent="-285750" algn="just">
              <a:lnSpc>
                <a:spcPts val="1320"/>
              </a:lnSpc>
              <a:buFontTx/>
              <a:buChar char="-"/>
            </a:pP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628650" lvl="0" indent="-285750" algn="just">
              <a:lnSpc>
                <a:spcPts val="1320"/>
              </a:lnSpc>
              <a:buFontTx/>
              <a:buChar char="-"/>
            </a:pP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/>
            <a:endParaRPr lang="ru-RU" dirty="0" smtClean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3196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0" algn="just">
              <a:lnSpc>
                <a:spcPts val="1320"/>
              </a:lnSpc>
              <a:spcAft>
                <a:spcPts val="0"/>
              </a:spcAft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современных условиях технология нового продукта должна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быть:</a:t>
            </a:r>
          </a:p>
          <a:p>
            <a:pPr marL="628650" indent="-285750" algn="just">
              <a:lnSpc>
                <a:spcPts val="132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безопасной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для обслуживающего персонала, 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ts val="132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обеспечивать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минимальное количество отходов, сточных вод и вредных выбросов в атмосферу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</a:p>
          <a:p>
            <a:pPr marL="628650" indent="-285750" algn="just">
              <a:lnSpc>
                <a:spcPts val="132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быть экономически целесообразной, т. е. иметь минимальное количество стадий при высоких выходах на каждой стадии 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ts val="132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базироваться на дешевых и доступных для данного предприятия видах сырья и полупродуктов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lvl="0" indent="0" algn="just">
              <a:lnSpc>
                <a:spcPts val="1320"/>
              </a:lnSpc>
              <a:buNone/>
            </a:pP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0" algn="just">
              <a:lnSpc>
                <a:spcPts val="1320"/>
              </a:lnSpc>
              <a:buNone/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Разработки ВНИИСНДВ 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синтеза новых душистых веществ на основе полупродуктов получения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цитраля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Цитраль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нашей отрасли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прмышленности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вырабатывают по схеме изопрен —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пренилхлорид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—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метилгептенон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II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—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дегидролиналоол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(III) —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цитраль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lvl="0" indent="254000" algn="just">
              <a:lnSpc>
                <a:spcPts val="1320"/>
              </a:lnSpc>
            </a:pP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Синтез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продукта, обладающего стойким оригинальным запахом цветов и свежей зелени, был разработан на основе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линалоола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XII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), который можно получить из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дегидролиналоола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III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). Этот продукт (</a:t>
            </a:r>
            <a:r>
              <a:rPr lang="en-US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XIII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), названный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эженалем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признан нашими парфюмерами и использован при создании новых духов («Визит», «Всегда с тобой» и др.).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Получение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ацеталей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кеталей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—  метод модификации запаха душистых веществ. Так, из фенилэтилового спирта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и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фенилацетальдегида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XXI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простыми способами получают соответственно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гиацинталь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XXII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и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глицеринацеталь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фенилацетальдегида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XXIII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), которые используются в парфюмерии.</a:t>
            </a:r>
            <a:endParaRPr lang="ru-RU" sz="1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lvl="0" indent="254000" algn="just">
              <a:lnSpc>
                <a:spcPts val="1320"/>
              </a:lnSpc>
            </a:pP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Все большее применение, особенно в отдушках для мыла, находят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этиленкеталь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пара-трет-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бутилциклогексанона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и некоторые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ацетали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известных альдегидов.</a:t>
            </a:r>
            <a:endParaRPr lang="ru-RU" sz="1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lvl="0" indent="254000" algn="just">
              <a:lnSpc>
                <a:spcPts val="1320"/>
              </a:lnSpc>
            </a:pP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Поиски новых душистых веществ в области производных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алкилфенолов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ведутся во ВНИИСНДВ под руководством Л. А.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Хейфица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. Последними достижениями является синтез и использование в парфюмерии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ветинилацетата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XXIV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,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ветинилпропионата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XXV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и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ирилона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XXVI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) . Эти продукты синтезируются по универсальным технологическим схемам на типовой химической аппаратуре.</a:t>
            </a:r>
            <a:endParaRPr lang="ru-RU" sz="1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lvl="0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54000" algn="just">
              <a:lnSpc>
                <a:spcPts val="1320"/>
              </a:lnSpc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254000" algn="just">
              <a:lnSpc>
                <a:spcPts val="132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7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Согласно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одной из теорий XVII века предлагалось выделить семь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первичных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(базовых) типов запаха: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-эфирный,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-камфорный,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-мускусный,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-цветочный,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-мятный,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-острый,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-гнилостный.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2535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b="1" dirty="0">
                <a:solidFill>
                  <a:srgbClr val="FF0000"/>
                </a:solidFill>
                <a:latin typeface="Arial"/>
                <a:ea typeface="Calibri"/>
              </a:rPr>
              <a:t> </a:t>
            </a:r>
            <a:r>
              <a:rPr lang="ru-RU" sz="2700" b="1" dirty="0">
                <a:solidFill>
                  <a:srgbClr val="FF0000"/>
                </a:solidFill>
                <a:latin typeface="Times New Roman"/>
                <a:ea typeface="Calibri"/>
              </a:rPr>
              <a:t>5.Современное состояние потребительского рынка производства синтетических душистых веществ (СДВ).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2250"/>
              </a:spcAft>
              <a:buNone/>
            </a:pPr>
            <a:r>
              <a:rPr lang="ru-RU" dirty="0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-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 США рост данного рынка до 2005 года составлял 5−6% в год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225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-В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 Западной Европе и Японии потребление за указанный период времени почти не изменилось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pPr marL="0" indent="0">
              <a:lnSpc>
                <a:spcPct val="115000"/>
              </a:lnSpc>
              <a:spcAft>
                <a:spcPts val="225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-рынки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Юго-Восточной Азии росли самыми быстрыми темпами — 7−8% в год.</a:t>
            </a:r>
            <a:endParaRPr lang="ru-RU" sz="2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0561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2250"/>
              </a:spcAft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-В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 2000 году мировой рынок ароматических и вкусовых добавок, включая продажи сложных композиций и эссенций, оценивался почти в 14 млрд долларов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225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Его ежегодный совокупный рост с 1997 года составлял 4,0%. Производство синтетических душистых веществ оценивалось в 1,8 млрд долларов.</a:t>
            </a:r>
            <a:endParaRPr lang="ru-RU" sz="2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2123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225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С 1996 года спрос на синтетические душистые вещества увеличивался в год на 2,7%, а их потребление в 2000 году составило около 1,7 млрд долларов.</a:t>
            </a:r>
            <a:endParaRPr lang="ru-RU" sz="2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225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Хотя в производстве некоторых продуктов существует излишек производственных мощностей, производство синтетических душистых веществ лишь немного превышает уровень их потребления, поэтому спрос и предложение этих продуктов можно считать сбалансированными.</a:t>
            </a:r>
            <a:endParaRPr lang="ru-RU" sz="2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225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Объемы производства синтетических душистых веществ невозможно точно измерить из-за очень большого разнообразия продуктов, циркулирующих в крайне сложной сети мировой торговли. Что же касается потребления, то оно колеблется как в зависимости от региона, так и в зависимости от категории продуктов.</a:t>
            </a:r>
            <a:endParaRPr lang="ru-RU" sz="2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9301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В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 2000 году суммарная доля США и Западной Европы составляла более 70% стоимости всех синтетических душистых веществ и более 90% стоимости мускусных веществ, используемых во вкусовых и ароматических добавках. </a:t>
            </a:r>
            <a:endParaRPr lang="ru-RU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Примерно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таким же высоким был и уровень их потребления в 2000 году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1066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 1996—2000 годах потребление синтетических душистых веществ в Европе ежегодно увеличивалось примерно на 6,8%. Такой внушительный рост можно объяснить проникновением на восточноевропейские рынки, которые дали новые возможности европейским поставщикам. В Японии потребление синтетических душистых веществ уменьшилось, так как предпочтение стало отдаваться естественным продуктам. Сейчас синтетические душистые вещества используются менее чем в 25% изготавливаемых в Японии соответствующих продуктов. На других дальневосточных рынках, особенно в Китае, с 1996 года наблюдался необычно бурный рост спроса, хотя начальный уровень здесь был намного ниже, чем в США или Западной Европе. Стоимость китайского экспорта этих продуктов за указанное время сильно выросла в связи с тем, что крупные международные компании построили в этой стране большое количество своих предприятий.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7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В середине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XVIII века все запахи сгруппировали в семь классов, а в конце XIX в. добавили ещё два класса, предложив, таким образом, следующую классификацию запахов: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1) эфирные (ацетоновые);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2) пряные (хвойные, камфарные, гвоздичные, цитрусовые,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ментоль-ные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, коричные, лавандовые);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3) благовонные (жасминовые, фиалковые, ванильные); 4)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</a:rPr>
              <a:t>амброво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-мускусные; </a:t>
            </a:r>
            <a:endParaRPr lang="ru-RU" sz="24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5) чесночные;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6) горелые;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7) козлиные (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каприловые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, запахи мочи, пота, спермы, сыра);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8) отталкивающие;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9) зловонные (гнильё, фекалии).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11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1916 г. была создана классификационная система запахов в виде пятигранной призмы, в шести вершинах которой располагаются базовые запахи (1-6), а в точках, лежащих на рёбрах, гранях и внутри призмы - запахи, составленные, соответственно, из двух (например, 1-2 - цветочно-фруктовый), трёх, четырёх и шести основных запахов. </a:t>
            </a:r>
            <a:endParaRPr lang="ru-RU" dirty="0" smtClean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82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1776072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75856" y="2924944"/>
            <a:ext cx="4572000" cy="23221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1-6 - базовые запахи: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1 - цветочный,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2 - фруктовый,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3 - гнилостный,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4 - горелый,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5 - смолистый,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6 - пряный. </a:t>
            </a:r>
            <a:endParaRPr lang="ru-RU" sz="1200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419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u="sng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Классификация </a:t>
            </a:r>
            <a:r>
              <a:rPr lang="ru-RU" b="1" u="sng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французского парфюмерного комитета, разработанная в 1999 г., насчитывает семь групп запаховых композиций, разбитых на ряд подгрупп: </a:t>
            </a:r>
            <a:endParaRPr lang="ru-RU" sz="2000" b="1" u="sng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1) цитрусовые (включает пять подгрупп - пряные, цветочные,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дре-весные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тд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.);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2) цветочные (девять подгрупп - моно-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полицветочные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лавандовые, альдегидные, зелени, фруктовые, древесные, морские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тд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.);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3) фужерные или папоротниковые (пять подгрупп - цветочные,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</a:rPr>
              <a:t>ам-бровые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, пряные, фруктовые, ароматические и т.д.); 4)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</a:rPr>
              <a:t>шипровые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</a:rPr>
              <a:t> (семь подгрупп - фруктовые, цветочные, альдегидные, кожаные, ароматические, зелени и т.д.); </a:t>
            </a:r>
            <a:endParaRPr lang="ru-RU" sz="2400" dirty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5) древесные (восемь подгрупп - цитрусовые, хвойные, пряные,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ам-бровые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, ароматические, кожаные, морские, фруктовые);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6) амбровые (шесть подгрупп - цветочные, пряные, цитрусовые,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дре-весные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, фруктовые);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7) кожаные (три подгруппы - цветочные, табачные и </a:t>
            </a:r>
            <a:r>
              <a:rPr lang="ru-RU" dirty="0" err="1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т.д</a:t>
            </a:r>
            <a:r>
              <a:rPr lang="ru-RU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). 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356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1555</Words>
  <Application>Microsoft Office PowerPoint</Application>
  <PresentationFormat>Экран (4:3)</PresentationFormat>
  <Paragraphs>247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Тема:Химия душистых веществ  </vt:lpstr>
      <vt:lpstr>  1.Классификация  душистых веществ. </vt:lpstr>
      <vt:lpstr>Презентация PowerPoint</vt:lpstr>
      <vt:lpstr>Первую попытку классификации всех запахов сделал ещё Аристотель в IV веке до н.э., который разделил их на шесть основных: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душистых веществ по видам использования  </vt:lpstr>
      <vt:lpstr>2.Натуральные  душистые вещества (СДВ).  </vt:lpstr>
      <vt:lpstr>Эфирные масла </vt:lpstr>
      <vt:lpstr>Презентация PowerPoint</vt:lpstr>
      <vt:lpstr>Презентация PowerPoint</vt:lpstr>
      <vt:lpstr>Основы технологии натуральных душистых веществ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характеристика основных видов сырья для синтеза натуральных душистых веществ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Сухое растительное сырье </vt:lpstr>
      <vt:lpstr>Презентация PowerPoint</vt:lpstr>
      <vt:lpstr>Презентация PowerPoint</vt:lpstr>
      <vt:lpstr>Душистые вещества животного происхождения </vt:lpstr>
      <vt:lpstr>Презентация PowerPoint</vt:lpstr>
      <vt:lpstr>  3.Синтетические душистые вещества (СДВ).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Основы технологии производства СДВ. </vt:lpstr>
      <vt:lpstr>Презентация PowerPoint</vt:lpstr>
      <vt:lpstr>Презентация PowerPoint</vt:lpstr>
      <vt:lpstr> 5.Современное состояние потребительского рынка производства синтетических душистых веществ (СДВ).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Тема:Химия душистых веществ  </dc:title>
  <dc:creator>Admin</dc:creator>
  <cp:lastModifiedBy>Admin</cp:lastModifiedBy>
  <cp:revision>8</cp:revision>
  <dcterms:created xsi:type="dcterms:W3CDTF">2020-09-16T09:17:59Z</dcterms:created>
  <dcterms:modified xsi:type="dcterms:W3CDTF">2020-09-16T10:13:59Z</dcterms:modified>
</cp:coreProperties>
</file>